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png" ContentType="image/png"/>
  <Override PartName="/ppt/presProps.xml" ContentType="application/vnd.openxmlformats-officedocument.presentationml.presPro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move the slide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F0AEEE52-0635-46C2-9B51-39C0777A7DB9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  <a:ln w="0">
            <a:noFill/>
          </a:ln>
        </p:spPr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sldNum" idx="22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02AA5B7-AE83-47BB-91DD-D200F8188114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  <a:ln w="0">
            <a:noFill/>
          </a:ln>
        </p:spPr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sldNum" idx="23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74E024E-49E6-4EA2-AE8E-4B412336FA45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  <a:ln w="0">
            <a:noFill/>
          </a:ln>
        </p:spPr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sldNum" idx="24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000000"/>
                </a:solidFill>
                <a:latin typeface="Calibri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E1FA9CAD-2E7F-4653-A525-7C773AC94B57}" type="slidenum">
              <a:rPr b="0" lang="en-US" sz="1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  <a:ln w="0">
            <a:noFill/>
          </a:ln>
        </p:spPr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sldNum" idx="25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000000"/>
                </a:solidFill>
                <a:latin typeface="Calibri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CD1A6219-69F8-4A54-9950-C5A693EF24E3}" type="slidenum">
              <a:rPr b="0" lang="en-US" sz="1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  <a:ln w="0">
            <a:noFill/>
          </a:ln>
        </p:spPr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sldNum" idx="26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000000"/>
                </a:solidFill>
                <a:latin typeface="Calibri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1CF241F1-0E64-4FBE-B588-8399D6D6E07F}" type="slidenum">
              <a:rPr b="0" lang="en-US" sz="1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  <a:ln w="0">
            <a:noFill/>
          </a:ln>
        </p:spPr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sldNum" idx="27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000000"/>
                </a:solidFill>
                <a:latin typeface="Calibri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4B261ADF-BFC9-4B45-A126-6E42BDC16C07}" type="slidenum">
              <a:rPr b="0" lang="en-US" sz="1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A85115-677F-4154-AA2E-1948F56997F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095480"/>
            <a:ext cx="109724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723120"/>
            <a:ext cx="109724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F731DA-FC48-4A04-AE0C-0FC066A956B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09548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09548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72312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72312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9FC75E-FE26-4F32-A872-BF76A5EE6E0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095480"/>
            <a:ext cx="35330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095480"/>
            <a:ext cx="35330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095480"/>
            <a:ext cx="35330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723120"/>
            <a:ext cx="35330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723120"/>
            <a:ext cx="35330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723120"/>
            <a:ext cx="35330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55E9DD2-38DE-44DB-893A-46EB6F36870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67875F7-0779-44DA-9F8D-52CF8E638F2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095480"/>
            <a:ext cx="10972440" cy="50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372238A-C845-4241-B029-74D753B0EFA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09480" y="1095480"/>
            <a:ext cx="10972440" cy="50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5D3E06B-CF5F-4477-93C3-2DF62F20063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1095480"/>
            <a:ext cx="5354280" cy="50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31960" y="1095480"/>
            <a:ext cx="5354280" cy="50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7B5539B-9787-4651-B7F5-DD6C796D854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DF4F743-C1B7-4F74-AEB2-5FD8A840CC8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09480" y="-47520"/>
            <a:ext cx="109724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AFE136A-7DCB-4553-A0A7-723F57FA108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09480" y="109548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31960" y="1095480"/>
            <a:ext cx="5354280" cy="50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609480" y="372312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383953A-6394-46DE-9FD0-999CE578FE1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095480"/>
            <a:ext cx="10972440" cy="50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D9E3877-00F0-4F35-A145-064FA2C8978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095480"/>
            <a:ext cx="5354280" cy="50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09548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31960" y="372312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431F89D-2D99-4C8E-9392-C83328D7849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09548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09548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09480" y="3723120"/>
            <a:ext cx="109724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F24E774-1558-4EF6-8EF2-3C573812107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095480"/>
            <a:ext cx="109724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09480" y="3723120"/>
            <a:ext cx="109724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9B2AA20-927C-4D32-8F07-F137D882632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109548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31960" y="109548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9480" y="372312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31960" y="372312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6A98DEF-8E67-4152-966F-A8A9292FEDD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09480" y="1095480"/>
            <a:ext cx="35330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19640" y="1095480"/>
            <a:ext cx="35330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8029800" y="1095480"/>
            <a:ext cx="35330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609480" y="3723120"/>
            <a:ext cx="35330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19640" y="3723120"/>
            <a:ext cx="35330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8029800" y="3723120"/>
            <a:ext cx="35330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F268AC7-C46F-486C-A6FC-2328DF1CBDB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095480"/>
            <a:ext cx="10972440" cy="50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17CEEF-5AFB-42AE-959F-E95A09C5577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095480"/>
            <a:ext cx="5354280" cy="50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095480"/>
            <a:ext cx="5354280" cy="50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744C55-FEB0-4D21-940D-31BD5FC5FAE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BC2DC8-81F3-46E8-B4E2-3FB97E73F33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-47520"/>
            <a:ext cx="109724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6B6EB6-19A7-4680-88AA-908ACCA2258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09548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095480"/>
            <a:ext cx="5354280" cy="50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72312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068AE4-0FF3-46F7-B397-57FFB23BBA4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095480"/>
            <a:ext cx="5354280" cy="50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09548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72312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4A4DD4-295C-4B41-B3E0-8B86988B503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09548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095480"/>
            <a:ext cx="535428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723120"/>
            <a:ext cx="10972440" cy="2399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3E54B7-DB42-4C89-8D06-C417C7BEFCC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TradeGothic"/>
                <a:ea typeface="ＭＳ Ｐゴシック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60948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>
            <a:lvl1pPr>
              <a:lnSpc>
                <a:spcPct val="100000"/>
              </a:lnSpc>
              <a:buNone/>
              <a:defRPr b="0" lang="en-US" sz="1200" spc="-1" strike="noStrike">
                <a:solidFill>
                  <a:srgbClr val="898989"/>
                </a:solidFill>
                <a:latin typeface="TradeGothic"/>
                <a:ea typeface="ＭＳ Ｐゴシック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98989"/>
                </a:solidFill>
                <a:latin typeface="TradeGothic"/>
                <a:ea typeface="ＭＳ Ｐゴシック"/>
              </a:rPr>
              <a:t>&lt;date/time&gt;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165560" y="6356520"/>
            <a:ext cx="3860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TradeGothic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TradeGothic"/>
              </a:rPr>
              <a:t>&lt;footer&gt;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73756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898989"/>
                </a:solidFill>
                <a:latin typeface="TradeGothic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7A4F427-549C-47B1-AE73-ECF1F09C66B0}" type="slidenum">
              <a:rPr b="0" lang="en-US" sz="1200" spc="-1" strike="noStrike">
                <a:solidFill>
                  <a:srgbClr val="898989"/>
                </a:solidFill>
                <a:latin typeface="TradeGothic"/>
                <a:ea typeface="ＭＳ Ｐゴシック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TradeGothic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TradeGothic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TradeGothic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TradeGothic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latin typeface="TradeGothic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TradeGothic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TradeGothic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TradeGothic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TradeGothic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TradeGothic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TradeGothic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TradeGothic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TradeGothic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TradeGothic"/>
                <a:ea typeface="ＭＳ Ｐゴシック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09480" y="1095480"/>
            <a:ext cx="10972440" cy="50302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TradeGothic"/>
                <a:ea typeface="ＭＳ Ｐゴシック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latin typeface="TradeGothic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TradeGothic"/>
                <a:ea typeface="ＭＳ Ｐゴシック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latin typeface="TradeGothic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TradeGothic"/>
                <a:ea typeface="ＭＳ Ｐゴシック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latin typeface="TradeGothic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TradeGothic"/>
                <a:ea typeface="ＭＳ Ｐゴシック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TradeGothic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TradeGothic"/>
                <a:ea typeface="ＭＳ Ｐゴシック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TradeGothic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60948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>
            <a:lvl1pPr>
              <a:lnSpc>
                <a:spcPct val="100000"/>
              </a:lnSpc>
              <a:buNone/>
              <a:defRPr b="0" lang="en-US" sz="1200" spc="-1" strike="noStrike">
                <a:solidFill>
                  <a:srgbClr val="898989"/>
                </a:solidFill>
                <a:latin typeface="TradeGothic"/>
                <a:ea typeface="ＭＳ Ｐゴシック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98989"/>
                </a:solidFill>
                <a:latin typeface="TradeGothic"/>
                <a:ea typeface="ＭＳ Ｐゴシック"/>
              </a:rPr>
              <a:t>&lt;date/time&gt;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4165560" y="6356520"/>
            <a:ext cx="3860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TradeGothic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TradeGothic"/>
              </a:rPr>
              <a:t>&lt;footer&gt;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873756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898989"/>
                </a:solidFill>
                <a:latin typeface="TradeGothic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0957667-D93C-4D7E-A66D-52C14BDDF2D2}" type="slidenum">
              <a:rPr b="0" lang="en-US" sz="1200" spc="-1" strike="noStrike">
                <a:solidFill>
                  <a:srgbClr val="898989"/>
                </a:solidFill>
                <a:latin typeface="TradeGothic"/>
                <a:ea typeface="ＭＳ Ｐゴシック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24"/>
          <p:cNvSpPr/>
          <p:nvPr/>
        </p:nvSpPr>
        <p:spPr>
          <a:xfrm>
            <a:off x="1523880" y="0"/>
            <a:ext cx="914364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1245600" y="648720"/>
            <a:ext cx="8534160" cy="17521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en-US" sz="32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TITLE PAGE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172200" cy="9144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-US" sz="4000" spc="-1" strike="noStrike">
                <a:solidFill>
                  <a:srgbClr val="1f497d"/>
                </a:solidFill>
                <a:latin typeface="Garamond"/>
                <a:ea typeface="ＭＳ Ｐゴシック"/>
              </a:rPr>
              <a:t>SCETATHON 2026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TextBox 9"/>
          <p:cNvSpPr/>
          <p:nvPr/>
        </p:nvSpPr>
        <p:spPr>
          <a:xfrm>
            <a:off x="331200" y="2076480"/>
            <a:ext cx="5924160" cy="264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Team Id -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Team Name -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Project Title -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Problem Statement title -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2" name="" descr=""/>
          <p:cNvPicPr/>
          <p:nvPr/>
        </p:nvPicPr>
        <p:blipFill>
          <a:blip r:embed="rId1"/>
          <a:stretch/>
        </p:blipFill>
        <p:spPr>
          <a:xfrm>
            <a:off x="10515600" y="201960"/>
            <a:ext cx="1398240" cy="1398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8"/>
          <p:cNvSpPr/>
          <p:nvPr/>
        </p:nvSpPr>
        <p:spPr>
          <a:xfrm>
            <a:off x="0" y="6354720"/>
            <a:ext cx="12191760" cy="502920"/>
          </a:xfrm>
          <a:prstGeom prst="rect">
            <a:avLst/>
          </a:prstGeom>
          <a:solidFill>
            <a:srgbClr val="ff0000"/>
          </a:solidFill>
          <a:ln w="9525">
            <a:noFill/>
          </a:ln>
          <a:effectLst>
            <a:outerShdw dir="5400000" dist="23040" rotWithShape="0">
              <a:srgbClr val="80808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82880" y="0"/>
            <a:ext cx="109724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algn="ctr">
              <a:lnSpc>
                <a:spcPct val="100000"/>
              </a:lnSpc>
              <a:buNone/>
            </a:pPr>
            <a:br>
              <a:rPr sz="3600"/>
            </a:br>
            <a:r>
              <a:rPr b="1" lang="en-US" sz="36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IDEA TITLE</a:t>
            </a:r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TextBox 8"/>
          <p:cNvSpPr/>
          <p:nvPr/>
        </p:nvSpPr>
        <p:spPr>
          <a:xfrm>
            <a:off x="0" y="2064960"/>
            <a:ext cx="12191760" cy="24667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>
              <a:lnSpc>
                <a:spcPct val="100000"/>
              </a:lnSpc>
              <a:buClr>
                <a:srgbClr val="1f497d"/>
              </a:buClr>
              <a:buFont typeface="Wingdings" charset="2"/>
              <a:buChar char=""/>
            </a:pPr>
            <a:r>
              <a:rPr b="1" lang="en-US" sz="3200" spc="-1" strike="noStrike" u="sng">
                <a:solidFill>
                  <a:srgbClr val="1f497d"/>
                </a:solidFill>
                <a:uFillTx/>
                <a:latin typeface="Arial"/>
                <a:ea typeface="ＭＳ Ｐゴシック"/>
              </a:rPr>
              <a:t>Proposed Solution (Describe your Idea/Solution/Prototype)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Detailed explanation of the proposed solution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How it addresses the problem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Innovation and uniqueness of the solution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sldNum" idx="10"/>
          </p:nvPr>
        </p:nvSpPr>
        <p:spPr>
          <a:xfrm>
            <a:off x="873756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>
            <a:lvl1pPr algn="r">
              <a:lnSpc>
                <a:spcPct val="100000"/>
              </a:lnSpc>
              <a:buNone/>
              <a:defRPr b="1" lang="en-US" sz="1200" spc="-1" strike="noStrike">
                <a:solidFill>
                  <a:srgbClr val="ffffff"/>
                </a:solidFill>
                <a:latin typeface="TradeGothic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D75A41E-28BC-4639-8C14-ABF220E13A7C}" type="slidenum">
              <a:rPr b="1" lang="en-US" sz="1200" spc="-1" strike="noStrike">
                <a:solidFill>
                  <a:srgbClr val="ffffff"/>
                </a:solidFill>
                <a:latin typeface="TradeGothic"/>
                <a:ea typeface="ＭＳ Ｐゴシック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ftr" idx="11"/>
          </p:nvPr>
        </p:nvSpPr>
        <p:spPr>
          <a:xfrm>
            <a:off x="4648320" y="6356520"/>
            <a:ext cx="32036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buNone/>
              <a:defRPr b="0" lang="en-US" sz="1200" spc="-1" strike="noStrike">
                <a:solidFill>
                  <a:srgbClr val="ffffff"/>
                </a:solidFill>
                <a:latin typeface="TradeGothic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ffffff"/>
                </a:solidFill>
                <a:latin typeface="TradeGothic"/>
              </a:rPr>
              <a:t>SCETATHON 2026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98" name="Oval 9"/>
          <p:cNvSpPr/>
          <p:nvPr/>
        </p:nvSpPr>
        <p:spPr>
          <a:xfrm>
            <a:off x="329760" y="252360"/>
            <a:ext cx="1727640" cy="807120"/>
          </a:xfrm>
          <a:prstGeom prst="ellipse">
            <a:avLst/>
          </a:prstGeom>
          <a:solidFill>
            <a:srgbClr val="ffffff"/>
          </a:solidFill>
          <a:ln>
            <a:solidFill>
              <a:srgbClr val="8064a2"/>
            </a:solidFill>
            <a:rou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Team Id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"/>
          <p:cNvSpPr/>
          <p:nvPr/>
        </p:nvSpPr>
        <p:spPr>
          <a:xfrm>
            <a:off x="0" y="6354720"/>
            <a:ext cx="12191760" cy="502920"/>
          </a:xfrm>
          <a:prstGeom prst="rect">
            <a:avLst/>
          </a:prstGeom>
          <a:solidFill>
            <a:srgbClr val="ff0000"/>
          </a:solidFill>
          <a:ln w="9525">
            <a:noFill/>
          </a:ln>
          <a:effectLst>
            <a:outerShdw dir="5400000" dist="23040" rotWithShape="0">
              <a:srgbClr val="80808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-US" sz="36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TECHNICAL APPROACH</a:t>
            </a:r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TextBox 8"/>
          <p:cNvSpPr/>
          <p:nvPr/>
        </p:nvSpPr>
        <p:spPr>
          <a:xfrm>
            <a:off x="609480" y="2533680"/>
            <a:ext cx="9384840" cy="17960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Technologies to be used (e.g. programming languages, frameworks, hardware)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Methodology and process for implementation (Flow Charts/Images/ working prototype)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sldNum" idx="12"/>
          </p:nvPr>
        </p:nvSpPr>
        <p:spPr>
          <a:xfrm>
            <a:off x="873756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>
            <a:lvl1pPr algn="r">
              <a:lnSpc>
                <a:spcPct val="100000"/>
              </a:lnSpc>
              <a:buNone/>
              <a:defRPr b="1" lang="en-US" sz="1200" spc="-1" strike="noStrike">
                <a:solidFill>
                  <a:srgbClr val="ffffff"/>
                </a:solidFill>
                <a:latin typeface="TradeGothic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57C25FC-6B3E-4246-B925-BA1623E31A86}" type="slidenum">
              <a:rPr b="1" lang="en-US" sz="1200" spc="-1" strike="noStrike">
                <a:solidFill>
                  <a:srgbClr val="ffffff"/>
                </a:solidFill>
                <a:latin typeface="TradeGothic"/>
                <a:ea typeface="ＭＳ Ｐゴシック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ftr" idx="13"/>
          </p:nvPr>
        </p:nvSpPr>
        <p:spPr>
          <a:xfrm>
            <a:off x="4648320" y="6356520"/>
            <a:ext cx="32036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buNone/>
              <a:defRPr b="0" lang="en-US" sz="1200" spc="-1" strike="noStrike">
                <a:solidFill>
                  <a:srgbClr val="ffffff"/>
                </a:solidFill>
                <a:latin typeface="TradeGothic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ffffff"/>
                </a:solidFill>
                <a:latin typeface="TradeGothic"/>
              </a:rPr>
              <a:t>SCETATHON 2026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104" name="Oval 10"/>
          <p:cNvSpPr/>
          <p:nvPr/>
        </p:nvSpPr>
        <p:spPr>
          <a:xfrm>
            <a:off x="329760" y="252360"/>
            <a:ext cx="1727640" cy="807120"/>
          </a:xfrm>
          <a:prstGeom prst="ellipse">
            <a:avLst/>
          </a:prstGeom>
          <a:solidFill>
            <a:srgbClr val="ffffff"/>
          </a:solidFill>
          <a:ln>
            <a:solidFill>
              <a:srgbClr val="8064a2"/>
            </a:solidFill>
            <a:rou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Team id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9"/>
          <p:cNvSpPr/>
          <p:nvPr/>
        </p:nvSpPr>
        <p:spPr>
          <a:xfrm>
            <a:off x="0" y="6354720"/>
            <a:ext cx="12191760" cy="502920"/>
          </a:xfrm>
          <a:prstGeom prst="rect">
            <a:avLst/>
          </a:prstGeom>
          <a:solidFill>
            <a:srgbClr val="ff0000"/>
          </a:solidFill>
          <a:ln w="9525">
            <a:noFill/>
          </a:ln>
          <a:effectLst>
            <a:outerShdw dir="5400000" dist="23040" rotWithShape="0">
              <a:srgbClr val="80808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-US" sz="36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FEASIBILITY AND VIABILITY</a:t>
            </a:r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TextBox 8"/>
          <p:cNvSpPr/>
          <p:nvPr/>
        </p:nvSpPr>
        <p:spPr>
          <a:xfrm>
            <a:off x="609480" y="2533680"/>
            <a:ext cx="9384840" cy="13694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Analysis of the feasibility of the idea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Potential challenges and risks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Strategies for overcoming these challenges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sldNum" idx="14"/>
          </p:nvPr>
        </p:nvSpPr>
        <p:spPr>
          <a:xfrm>
            <a:off x="873756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1" lang="en-US" sz="1200" spc="-1" strike="noStrike">
                <a:solidFill>
                  <a:srgbClr val="ffffff"/>
                </a:solidFill>
                <a:latin typeface="TradeGothic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29E1331E-9CC8-4A5A-A25E-6BA14BD5D85B}" type="slidenum">
              <a:rPr b="1" lang="en-US" sz="1200" spc="-1" strike="noStrike">
                <a:solidFill>
                  <a:srgbClr val="ffffff"/>
                </a:solidFill>
                <a:latin typeface="TradeGothic"/>
                <a:ea typeface="ＭＳ Ｐゴシック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ftr" idx="15"/>
          </p:nvPr>
        </p:nvSpPr>
        <p:spPr>
          <a:xfrm>
            <a:off x="4648320" y="6356520"/>
            <a:ext cx="32036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ffffff"/>
                </a:solidFill>
                <a:latin typeface="TradeGothic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TradeGothic"/>
              </a:rPr>
              <a:t>SCETATHON 2026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110" name="Oval 11"/>
          <p:cNvSpPr/>
          <p:nvPr/>
        </p:nvSpPr>
        <p:spPr>
          <a:xfrm>
            <a:off x="329760" y="252360"/>
            <a:ext cx="1727640" cy="807120"/>
          </a:xfrm>
          <a:prstGeom prst="ellipse">
            <a:avLst/>
          </a:prstGeom>
          <a:solidFill>
            <a:srgbClr val="ffffff"/>
          </a:solidFill>
          <a:ln>
            <a:solidFill>
              <a:srgbClr val="8064a2"/>
            </a:solidFill>
            <a:rou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Team id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9"/>
          <p:cNvSpPr/>
          <p:nvPr/>
        </p:nvSpPr>
        <p:spPr>
          <a:xfrm>
            <a:off x="0" y="6354720"/>
            <a:ext cx="12191760" cy="502920"/>
          </a:xfrm>
          <a:prstGeom prst="rect">
            <a:avLst/>
          </a:prstGeom>
          <a:solidFill>
            <a:srgbClr val="ff0000"/>
          </a:solidFill>
          <a:ln w="9525">
            <a:noFill/>
          </a:ln>
          <a:effectLst>
            <a:outerShdw dir="5400000" dist="23040" rotWithShape="0">
              <a:srgbClr val="80808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-US" sz="36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IMPACT AND BENEFITS</a:t>
            </a:r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TextBox 8"/>
          <p:cNvSpPr/>
          <p:nvPr/>
        </p:nvSpPr>
        <p:spPr>
          <a:xfrm>
            <a:off x="609480" y="2533680"/>
            <a:ext cx="9384840" cy="13694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Potential impact on the target audience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Benefits of the solution (social, economic, environmental, etc.)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sldNum" idx="16"/>
          </p:nvPr>
        </p:nvSpPr>
        <p:spPr>
          <a:xfrm>
            <a:off x="873756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1" lang="en-US" sz="1200" spc="-1" strike="noStrike">
                <a:solidFill>
                  <a:srgbClr val="ffffff"/>
                </a:solidFill>
                <a:latin typeface="TradeGothic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93B42658-DF49-4C1D-A4E7-E8DA0D8D8A46}" type="slidenum">
              <a:rPr b="1" lang="en-US" sz="1200" spc="-1" strike="noStrike">
                <a:solidFill>
                  <a:srgbClr val="ffffff"/>
                </a:solidFill>
                <a:latin typeface="TradeGothic"/>
                <a:ea typeface="ＭＳ Ｐゴシック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ftr" idx="17"/>
          </p:nvPr>
        </p:nvSpPr>
        <p:spPr>
          <a:xfrm>
            <a:off x="4648320" y="6356520"/>
            <a:ext cx="32036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ffffff"/>
                </a:solidFill>
                <a:latin typeface="TradeGothic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TradeGothic"/>
              </a:rPr>
              <a:t>SCETATHON 2026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116" name="Oval 11"/>
          <p:cNvSpPr/>
          <p:nvPr/>
        </p:nvSpPr>
        <p:spPr>
          <a:xfrm>
            <a:off x="329760" y="252360"/>
            <a:ext cx="1727640" cy="807120"/>
          </a:xfrm>
          <a:prstGeom prst="ellipse">
            <a:avLst/>
          </a:prstGeom>
          <a:solidFill>
            <a:srgbClr val="ffffff"/>
          </a:solidFill>
          <a:ln>
            <a:solidFill>
              <a:srgbClr val="8064a2"/>
            </a:solidFill>
            <a:rou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Team id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9"/>
          <p:cNvSpPr/>
          <p:nvPr/>
        </p:nvSpPr>
        <p:spPr>
          <a:xfrm>
            <a:off x="0" y="6354720"/>
            <a:ext cx="12191760" cy="502920"/>
          </a:xfrm>
          <a:prstGeom prst="rect">
            <a:avLst/>
          </a:prstGeom>
          <a:solidFill>
            <a:srgbClr val="ff0000"/>
          </a:solidFill>
          <a:ln w="9525">
            <a:noFill/>
          </a:ln>
          <a:effectLst>
            <a:outerShdw dir="5400000" dist="23040" rotWithShape="0">
              <a:srgbClr val="80808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09480" y="-47520"/>
            <a:ext cx="109724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-US" sz="36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RESEARCH  AND REFERENCES</a:t>
            </a:r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TextBox 8"/>
          <p:cNvSpPr/>
          <p:nvPr/>
        </p:nvSpPr>
        <p:spPr>
          <a:xfrm>
            <a:off x="609480" y="2795400"/>
            <a:ext cx="9384840" cy="5162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Details / Links of the reference and research work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sldNum" idx="18"/>
          </p:nvPr>
        </p:nvSpPr>
        <p:spPr>
          <a:xfrm>
            <a:off x="873756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1" lang="en-US" sz="1200" spc="-1" strike="noStrike">
                <a:solidFill>
                  <a:srgbClr val="ffffff"/>
                </a:solidFill>
                <a:latin typeface="TradeGothic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CA1AEC50-18DF-4978-A795-3F0AABD6C77D}" type="slidenum">
              <a:rPr b="1" lang="en-US" sz="1200" spc="-1" strike="noStrike">
                <a:solidFill>
                  <a:srgbClr val="ffffff"/>
                </a:solidFill>
                <a:latin typeface="TradeGothic"/>
                <a:ea typeface="ＭＳ Ｐゴシック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ftr" idx="19"/>
          </p:nvPr>
        </p:nvSpPr>
        <p:spPr>
          <a:xfrm>
            <a:off x="4648320" y="6356520"/>
            <a:ext cx="32036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ffffff"/>
                </a:solidFill>
                <a:latin typeface="TradeGothic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TradeGothic"/>
              </a:rPr>
              <a:t>SCETATHON 2026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122" name="Oval 8"/>
          <p:cNvSpPr/>
          <p:nvPr/>
        </p:nvSpPr>
        <p:spPr>
          <a:xfrm>
            <a:off x="329760" y="252360"/>
            <a:ext cx="1727640" cy="807120"/>
          </a:xfrm>
          <a:prstGeom prst="ellipse">
            <a:avLst/>
          </a:prstGeom>
          <a:solidFill>
            <a:srgbClr val="ffffff"/>
          </a:solidFill>
          <a:ln>
            <a:solidFill>
              <a:srgbClr val="8064a2"/>
            </a:solidFill>
            <a:rou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Team id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9"/>
          <p:cNvSpPr/>
          <p:nvPr/>
        </p:nvSpPr>
        <p:spPr>
          <a:xfrm>
            <a:off x="0" y="6354720"/>
            <a:ext cx="12191760" cy="502920"/>
          </a:xfrm>
          <a:prstGeom prst="rect">
            <a:avLst/>
          </a:prstGeom>
          <a:solidFill>
            <a:srgbClr val="ff0000"/>
          </a:solidFill>
          <a:ln w="9525">
            <a:noFill/>
          </a:ln>
          <a:effectLst>
            <a:outerShdw dir="5400000" dist="23040" rotWithShape="0">
              <a:srgbClr val="80808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24" name="PlaceHolder 1"/>
          <p:cNvSpPr>
            <a:spLocks noGrp="1"/>
          </p:cNvSpPr>
          <p:nvPr>
            <p:ph type="sldNum" idx="20"/>
          </p:nvPr>
        </p:nvSpPr>
        <p:spPr>
          <a:xfrm>
            <a:off x="873756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1" lang="en-US" sz="1200" spc="-1" strike="noStrike">
                <a:solidFill>
                  <a:srgbClr val="ffffff"/>
                </a:solidFill>
                <a:latin typeface="TradeGothic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931DFC1B-716A-4889-A72E-44D78941CFF7}" type="slidenum">
              <a:rPr b="1" lang="en-US" sz="1200" spc="-1" strike="noStrike">
                <a:solidFill>
                  <a:srgbClr val="ffffff"/>
                </a:solidFill>
                <a:latin typeface="TradeGothic"/>
                <a:ea typeface="ＭＳ Ｐゴシック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ftr" idx="21"/>
          </p:nvPr>
        </p:nvSpPr>
        <p:spPr>
          <a:xfrm>
            <a:off x="4648320" y="6356520"/>
            <a:ext cx="32036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ffffff"/>
                </a:solidFill>
                <a:latin typeface="TradeGothic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TradeGothic"/>
              </a:rPr>
              <a:t>SCETATHON 2026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126" name="Round Diagonal Corner Rectangle 2"/>
          <p:cNvSpPr/>
          <p:nvPr/>
        </p:nvSpPr>
        <p:spPr>
          <a:xfrm>
            <a:off x="0" y="1791000"/>
            <a:ext cx="12191760" cy="431892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4a7ebb"/>
            </a:solidFill>
            <a:round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27" name="Google Shape;100;p3"/>
          <p:cNvSpPr/>
          <p:nvPr/>
        </p:nvSpPr>
        <p:spPr>
          <a:xfrm>
            <a:off x="367920" y="1915560"/>
            <a:ext cx="11764440" cy="40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514440" indent="-514440" algn="just">
              <a:lnSpc>
                <a:spcPct val="9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Calibri"/>
              </a:rPr>
              <a:t>Kindly keep the maximum slides limit up to six </a:t>
            </a:r>
            <a:r>
              <a:rPr b="1" lang="en-US" sz="1800" spc="-1" strike="noStrike">
                <a:solidFill>
                  <a:srgbClr val="c00000"/>
                </a:solidFill>
                <a:latin typeface="Arial"/>
                <a:ea typeface="Calibri"/>
              </a:rPr>
              <a:t>(6). 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Calibri"/>
              </a:rPr>
              <a:t>( Including the title slide)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4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Calibri"/>
              </a:rPr>
              <a:t>Try to avoid paragraphs and post your idea in points /diagrams / Infographics /pictures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4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Calibri"/>
              </a:rPr>
              <a:t>Keep your explanation precise and easy to understand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4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Calibri"/>
              </a:rPr>
              <a:t>Idea should be unique and novel.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4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Calibri"/>
              </a:rPr>
              <a:t>You can only use provided template for making the PPT without changing the idea details pointers (mentioned in previous slides).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4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Calibri"/>
              </a:rPr>
              <a:t>You need to save the file in PDF and upload the same on portal. No PPT, Word Doc or any other format will be supported.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514440" indent="-349920" algn="just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TextBox 3"/>
          <p:cNvSpPr/>
          <p:nvPr/>
        </p:nvSpPr>
        <p:spPr>
          <a:xfrm>
            <a:off x="1393200" y="106920"/>
            <a:ext cx="84103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en-US" sz="36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IMPORTANT INSTRUCTIONS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TextBox 4"/>
          <p:cNvSpPr/>
          <p:nvPr/>
        </p:nvSpPr>
        <p:spPr>
          <a:xfrm>
            <a:off x="602280" y="1181880"/>
            <a:ext cx="955728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90000"/>
              </a:lnSpc>
              <a:spcBef>
                <a:spcPts val="1001"/>
              </a:spcBef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Calibri"/>
              </a:rPr>
              <a:t>Please ensure below pointers are met while submitting the Idea PPT: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7494</TotalTime>
  <Application>LibreOffice/7.3.7.2$Linux_X86_64 LibreOffice_project/30$Build-2</Application>
  <AppVersion>15.0000</AppVersion>
  <Words>325</Words>
  <Paragraphs>62</Paragraphs>
  <Company>Crowdfunder, Inc.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2013-12-12T18:46:50Z</dcterms:created>
  <dc:creator>Crowdfunder</dc:creator>
  <dc:description/>
  <dc:language>en-US</dc:language>
  <cp:lastModifiedBy/>
  <dcterms:modified xsi:type="dcterms:W3CDTF">2026-02-23T15:39:49Z</dcterms:modified>
  <cp:revision>148</cp:revision>
  <dc:subject/>
  <dc:title>Investor Pitch Deck Template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6</vt:i4>
  </property>
  <property fmtid="{D5CDD505-2E9C-101B-9397-08002B2CF9AE}" pid="3" name="PresentationFormat">
    <vt:lpwstr>Widescreen</vt:lpwstr>
  </property>
  <property fmtid="{D5CDD505-2E9C-101B-9397-08002B2CF9AE}" pid="4" name="Slides">
    <vt:i4>7</vt:i4>
  </property>
</Properties>
</file>